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0" r:id="rId7"/>
  </p:sldMasterIdLst>
  <p:notesMasterIdLst>
    <p:notesMasterId r:id="rId15"/>
  </p:notesMasterIdLst>
  <p:sldIdLst>
    <p:sldId id="270" r:id="rId8"/>
    <p:sldId id="284" r:id="rId9"/>
    <p:sldId id="285" r:id="rId10"/>
    <p:sldId id="283" r:id="rId11"/>
    <p:sldId id="286" r:id="rId12"/>
    <p:sldId id="287" r:id="rId13"/>
    <p:sldId id="288" r:id="rId14"/>
  </p:sldIdLst>
  <p:sldSz cx="16235363" cy="9144000"/>
  <p:notesSz cx="6858000" cy="9144000"/>
  <p:defaultTextStyle>
    <a:defPPr>
      <a:defRPr lang="en-US"/>
    </a:defPPr>
    <a:lvl1pPr marL="0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1pPr>
    <a:lvl2pPr marL="725119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2pPr>
    <a:lvl3pPr marL="145023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3pPr>
    <a:lvl4pPr marL="2175358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4pPr>
    <a:lvl5pPr marL="2900477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5pPr>
    <a:lvl6pPr marL="3625596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6pPr>
    <a:lvl7pPr marL="4350715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7pPr>
    <a:lvl8pPr marL="507583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8pPr>
    <a:lvl9pPr marL="5800954" algn="l" defTabSz="725119" rtl="0" eaLnBrk="1" latinLnBrk="0" hangingPunct="1">
      <a:defRPr sz="28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5995" autoAdjust="0"/>
  </p:normalViewPr>
  <p:slideViewPr>
    <p:cSldViewPr snapToGrid="0">
      <p:cViewPr varScale="1">
        <p:scale>
          <a:sx n="52" d="100"/>
          <a:sy n="52" d="100"/>
        </p:scale>
        <p:origin x="79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B179D-61E5-4C0E-9816-72DA703702D4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73EC2-297E-49D8-9E59-98968F0686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5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73EC2-297E-49D8-9E59-98968F06865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90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56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803"/>
            <a:ext cx="16256002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5148000"/>
            <a:ext cx="72032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72360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06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1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63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1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08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1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08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3"/>
            <a:ext cx="16256001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5148000"/>
            <a:ext cx="72032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72360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8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3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04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81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029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3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5148000"/>
            <a:ext cx="72032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72360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FC66D6-95C1-4C6F-84AF-CAE15808B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2000" y="1117601"/>
            <a:ext cx="3902398" cy="1409700"/>
          </a:xfrm>
        </p:spPr>
        <p:txBody>
          <a:bodyPr/>
          <a:lstStyle>
            <a:lvl1pPr algn="l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781301"/>
            <a:ext cx="9016678" cy="4674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3C18-6F58-486A-916F-CD185EDC16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32000" y="2782800"/>
            <a:ext cx="3902399" cy="46742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4B4454A-8F1A-4FCE-A748-8FC2AFFFFA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1366709"/>
            <a:ext cx="9016678" cy="1160592"/>
          </a:xfrm>
        </p:spPr>
        <p:txBody>
          <a:bodyPr/>
          <a:lstStyle>
            <a:lvl1pPr>
              <a:spcAft>
                <a:spcPts val="0"/>
              </a:spcAft>
              <a:defRPr sz="5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7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804"/>
            <a:ext cx="16256001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47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003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nse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8BA4C2-DED7-458B-8E91-30643401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35363" cy="9144000"/>
          </a:xfrm>
        </p:spPr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08229-DCE5-45CE-AE4B-FC5198D0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825" y="1497013"/>
            <a:ext cx="12177713" cy="258150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48206-057C-400C-85DD-58F5A2F9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5" y="4802188"/>
            <a:ext cx="12177713" cy="220821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064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Ad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6235363" cy="9143999"/>
          </a:xfrm>
        </p:spPr>
        <p:txBody>
          <a:bodyPr lIns="360000" tIns="360000" rIns="360000" bIns="360000"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85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_ Pre-s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6FFC7-070C-4EC6-90DA-287A40BC9086}"/>
              </a:ext>
            </a:extLst>
          </p:cNvPr>
          <p:cNvSpPr txBox="1"/>
          <p:nvPr userDrawn="1"/>
        </p:nvSpPr>
        <p:spPr>
          <a:xfrm>
            <a:off x="-1" y="0"/>
            <a:ext cx="16235363" cy="9144000"/>
          </a:xfrm>
          <a:prstGeom prst="rect">
            <a:avLst/>
          </a:prstGeom>
          <a:noFill/>
        </p:spPr>
        <p:txBody>
          <a:bodyPr wrap="square" lIns="360000" tIns="360000" rIns="360000" bIns="360000" rtlCol="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and pay our respects to the Kaurna people,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traditional custodians whose ancestral lands we gather on.</a:t>
            </a:r>
          </a:p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1"/>
                </a:solidFill>
              </a:rPr>
              <a:t>We acknowledge the deep feelings of attachment and relationship of the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Kaurna people to country and we respect and value their past, present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ongoing connection to the land and cultural beliefs.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66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89EBA-AE21-49AB-947B-52121DCD756F}"/>
              </a:ext>
            </a:extLst>
          </p:cNvPr>
          <p:cNvSpPr txBox="1"/>
          <p:nvPr userDrawn="1"/>
        </p:nvSpPr>
        <p:spPr>
          <a:xfrm>
            <a:off x="13677899" y="8775700"/>
            <a:ext cx="145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85000"/>
                  </a:schemeClr>
                </a:solidFill>
              </a:rPr>
              <a:t>CRICOS </a:t>
            </a:r>
            <a:r>
              <a:rPr lang="en-AU" sz="1200" dirty="0" err="1">
                <a:solidFill>
                  <a:schemeClr val="bg1">
                    <a:lumMod val="85000"/>
                  </a:schemeClr>
                </a:solidFill>
              </a:rPr>
              <a:t>00123M</a:t>
            </a:r>
            <a:endParaRPr lang="en-AU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C89A4-CD76-4A40-80B9-5CA8E81E8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35363" cy="91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6840000" cy="341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4399" y="4788000"/>
            <a:ext cx="6840000" cy="341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4DC4F-299F-4059-AD51-2BD5799E241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4DB1575-6EDC-410D-A467-68D3750286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94399" y="3276000"/>
            <a:ext cx="6840000" cy="1098549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8355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0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960-C990-4FDE-86F0-9E813652B12E}" type="datetimeFigureOut">
              <a:rPr lang="en-AU" smtClean="0"/>
              <a:t>15/11/2021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07E2-E97A-42E4-8313-125419E5108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E55B8-819A-49BC-BC10-49DFB92948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81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77B47D-005D-4397-A831-AE95410AC9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399" y="4788000"/>
            <a:ext cx="4320000" cy="3417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7A0936-88A6-4897-AE50-6F90C605D3F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4398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0F7D49E-3633-4FA1-B691-4DF5B3107D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64399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2164868-F334-474A-8FFC-51BA757F50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814400" y="3276600"/>
            <a:ext cx="4319999" cy="109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8600"/>
            </a:lvl1pPr>
          </a:lstStyle>
          <a:p>
            <a:pPr lvl="0"/>
            <a:r>
              <a:rPr lang="en-US" dirty="0"/>
              <a:t>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48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0FF5208-4F9B-41ED-9EB8-D07E0040E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8000" y="2988000"/>
            <a:ext cx="602639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8000" y="5076000"/>
            <a:ext cx="602639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44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FCB0BFE-F4BE-4F36-8176-135FF8BC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3" y="5148000"/>
            <a:ext cx="7455529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152" y="7236001"/>
            <a:ext cx="7455529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8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2705133-95CB-48B6-9842-693D95F43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400" y="5148000"/>
            <a:ext cx="7203282" cy="1620000"/>
          </a:xfrm>
        </p:spPr>
        <p:txBody>
          <a:bodyPr anchor="t" anchorCtr="0"/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400" y="7236001"/>
            <a:ext cx="7203282" cy="1260300"/>
          </a:xfrm>
        </p:spPr>
        <p:txBody>
          <a:bodyPr/>
          <a:lstStyle>
            <a:lvl1pPr marL="0" indent="0" algn="l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8F9CCF-4C0F-4418-87C4-D322BE490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028" y="1244009"/>
            <a:ext cx="8654902" cy="3363991"/>
          </a:xfrm>
        </p:spPr>
        <p:txBody>
          <a:bodyPr lIns="360000" rIns="360000" anchor="b" anchorCtr="0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027" y="5075999"/>
            <a:ext cx="8654901" cy="1898959"/>
          </a:xfrm>
        </p:spPr>
        <p:txBody>
          <a:bodyPr lIns="720000" rIns="720000"/>
          <a:lstStyle>
            <a:lvl1pPr marL="0" indent="0" algn="ctr">
              <a:buNone/>
              <a:defRPr sz="3200" b="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59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FC067C97-25E4-43E2-9CA5-0EE21FE04E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15/11/2021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94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19" r:id="rId3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F4CCA27-24D4-4F7C-B1B5-B5D9DB874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"/>
            <a:ext cx="16255999" cy="914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15/11/2021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2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</p:spTree>
    <p:extLst>
      <p:ext uri="{BB962C8B-B14F-4D97-AF65-F5344CB8AC3E}">
        <p14:creationId xmlns:p14="http://schemas.microsoft.com/office/powerpoint/2010/main" val="199753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689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1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A64765-A2AB-40EC-AA6C-DE13479D6694}"/>
              </a:ext>
            </a:extLst>
          </p:cNvPr>
          <p:cNvSpPr/>
          <p:nvPr userDrawn="1"/>
        </p:nvSpPr>
        <p:spPr>
          <a:xfrm>
            <a:off x="-1" y="-2"/>
            <a:ext cx="16235363" cy="9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399" y="1371601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2781301"/>
            <a:ext cx="14220000" cy="4674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Bullet 1</a:t>
            </a:r>
          </a:p>
          <a:p>
            <a:pPr lvl="3"/>
            <a:r>
              <a:rPr lang="en-US" dirty="0"/>
              <a:t>Bullet 2</a:t>
            </a:r>
          </a:p>
          <a:p>
            <a:pPr lvl="4"/>
            <a:r>
              <a:rPr lang="en-US" dirty="0"/>
              <a:t>Bullet 3</a:t>
            </a:r>
          </a:p>
          <a:p>
            <a:pPr lvl="5"/>
            <a:r>
              <a:rPr lang="en-US" dirty="0"/>
              <a:t>List 1</a:t>
            </a:r>
          </a:p>
          <a:p>
            <a:pPr lvl="6"/>
            <a:r>
              <a:rPr lang="en-US" dirty="0"/>
              <a:t>List 2</a:t>
            </a:r>
          </a:p>
          <a:p>
            <a:pPr lvl="7"/>
            <a:r>
              <a:rPr lang="en-US" dirty="0"/>
              <a:t>List 3</a:t>
            </a:r>
          </a:p>
          <a:p>
            <a:pPr lvl="8"/>
            <a:r>
              <a:rPr lang="en-US" dirty="0"/>
              <a:t>Body Text Indent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399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C77CC960-C990-4FDE-86F0-9E813652B12E}" type="datetimeFigureOut">
              <a:rPr lang="en-AU" smtClean="0"/>
              <a:pPr/>
              <a:t>15/11/2021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7964" y="8788400"/>
            <a:ext cx="5479435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442" y="8788400"/>
            <a:ext cx="3652957" cy="3386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84A07E2-E97A-42E4-8313-125419E5108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9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2" r:id="rId3"/>
    <p:sldLayoutId id="2147483695" r:id="rId4"/>
    <p:sldLayoutId id="2147483693" r:id="rId5"/>
  </p:sldLayoutIdLst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5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3pPr>
      <a:lvl4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4pPr>
      <a:lvl5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5pPr>
      <a:lvl6pPr marL="432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rabi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6pPr>
      <a:lvl7pPr marL="864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alpha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7pPr>
      <a:lvl8pPr marL="1296000" indent="-43200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+mj-lt"/>
        <a:buAutoNum type="romanLcPeriod"/>
        <a:defRPr sz="3000" kern="1200">
          <a:solidFill>
            <a:schemeClr val="bg1"/>
          </a:solidFill>
          <a:latin typeface="+mn-lt"/>
          <a:ea typeface="+mn-ea"/>
          <a:cs typeface="+mn-cs"/>
        </a:defRPr>
      </a:lvl8pPr>
      <a:lvl9pPr marL="540000" indent="0" algn="l" defTabSz="121917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 typeface="Calibri" panose="020F0502020204030204" pitchFamily="34" charset="0"/>
        <a:buChar char="﻿"/>
        <a:defRPr sz="3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mon-thwaites/ABC12-2021_Kneeling_GitHub/tree/main/Supplementary-Materi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mon-thwaites/ABC12-2021_Kneeling_GitHu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037B-E737-4F33-8CF2-B8CE14C5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950092"/>
            <a:ext cx="14220000" cy="1409700"/>
          </a:xfrm>
        </p:spPr>
        <p:txBody>
          <a:bodyPr/>
          <a:lstStyle/>
          <a:p>
            <a:r>
              <a:rPr lang="en-US" dirty="0"/>
              <a:t>Kneeling tasks with and without knee pads: repeatability and loading </a:t>
            </a:r>
            <a:r>
              <a:rPr lang="en-US" dirty="0" err="1"/>
              <a:t>visualisation</a:t>
            </a:r>
            <a:endParaRPr lang="en-AU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2263D-D0B3-43C1-8034-8E845E5D0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210239"/>
            <a:ext cx="14219238" cy="4345305"/>
          </a:xfrm>
        </p:spPr>
        <p:txBody>
          <a:bodyPr/>
          <a:lstStyle/>
          <a:p>
            <a:r>
              <a:rPr lang="en-US" u="sng" dirty="0"/>
              <a:t>Simon Thwaites</a:t>
            </a:r>
            <a:r>
              <a:rPr lang="en-US" dirty="0"/>
              <a:t>, Mark Rickman, Kelly Hall, Dominic Thewlis</a:t>
            </a:r>
          </a:p>
          <a:p>
            <a:endParaRPr lang="en-US" sz="1800" dirty="0"/>
          </a:p>
          <a:p>
            <a:r>
              <a:rPr lang="en-US" sz="1800" b="0" dirty="0"/>
              <a:t>Simon Thwaites</a:t>
            </a:r>
          </a:p>
          <a:p>
            <a:r>
              <a:rPr lang="en-US" sz="1800" b="0" dirty="0"/>
              <a:t>Ph.D. Candidate</a:t>
            </a:r>
          </a:p>
          <a:p>
            <a:r>
              <a:rPr lang="en-US" sz="1800" b="0" dirty="0"/>
              <a:t>Centre for </a:t>
            </a:r>
            <a:r>
              <a:rPr lang="en-US" sz="1800" b="0" dirty="0" err="1"/>
              <a:t>Orthopaedics</a:t>
            </a:r>
            <a:r>
              <a:rPr lang="en-US" sz="1800" b="0" dirty="0"/>
              <a:t> &amp; Trauma Research</a:t>
            </a:r>
          </a:p>
          <a:p>
            <a:r>
              <a:rPr lang="en-US" sz="1800" b="0" dirty="0"/>
              <a:t>The University of Adelaide</a:t>
            </a:r>
          </a:p>
          <a:p>
            <a:r>
              <a:rPr lang="en-US" sz="1800" b="0" dirty="0"/>
              <a:t>simon.thwaites@adelaide.edu.au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9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9159-2F47-41C7-AF32-6AA58583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68458"/>
            <a:ext cx="14220000" cy="1409700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2BDB-F8EA-4820-B992-F6961067F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5853685"/>
            <a:ext cx="14220000" cy="2961131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endParaRPr lang="en-AU" sz="1000" dirty="0"/>
          </a:p>
          <a:p>
            <a:pPr marL="514350" indent="-514350">
              <a:buFont typeface="+mj-lt"/>
              <a:buAutoNum type="arabicParenR"/>
            </a:pPr>
            <a:r>
              <a:rPr lang="en-AU" b="0" dirty="0"/>
              <a:t>Develop a technique for visualising loading of the knee.</a:t>
            </a:r>
          </a:p>
          <a:p>
            <a:pPr marL="514350" indent="-514350">
              <a:buFont typeface="+mj-lt"/>
              <a:buAutoNum type="arabicParenR"/>
            </a:pPr>
            <a:r>
              <a:rPr lang="en-AU" b="0" dirty="0"/>
              <a:t>Calculate the repeatability of the technique.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278A10-1E0E-46E2-8634-FF98BE730674}"/>
              </a:ext>
            </a:extLst>
          </p:cNvPr>
          <p:cNvSpPr txBox="1">
            <a:spLocks/>
          </p:cNvSpPr>
          <p:nvPr/>
        </p:nvSpPr>
        <p:spPr>
          <a:xfrm>
            <a:off x="914399" y="1141477"/>
            <a:ext cx="14220000" cy="2961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Font typeface="Calibri" panose="020F0502020204030204" pitchFamily="34" charset="0"/>
              <a:buChar char="﻿"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indent="-43200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0" algn="l" defTabSz="12191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Calibri" panose="020F0502020204030204" pitchFamily="34" charset="0"/>
              <a:buChar char="﻿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0" dirty="0"/>
              <a:t>Kneeling is integral to many occupational, cultural, religious, and leisurely activities.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0" dirty="0"/>
              <a:t>Anatomical structures contacting the ground change with varying kneeling postures [1].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0" dirty="0"/>
              <a:t>Identifying these structures would be beneficial in many clinical settings.</a:t>
            </a:r>
            <a:r>
              <a:rPr lang="en-AU" b="0" dirty="0"/>
              <a:t> 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F9D6E7-1FC5-4A18-8683-D706834BE076}"/>
              </a:ext>
            </a:extLst>
          </p:cNvPr>
          <p:cNvSpPr txBox="1">
            <a:spLocks/>
          </p:cNvSpPr>
          <p:nvPr/>
        </p:nvSpPr>
        <p:spPr>
          <a:xfrm>
            <a:off x="914399" y="4913376"/>
            <a:ext cx="142200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Aims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9F433-99D5-461A-8420-024DCBAD8928}"/>
              </a:ext>
            </a:extLst>
          </p:cNvPr>
          <p:cNvSpPr txBox="1"/>
          <p:nvPr/>
        </p:nvSpPr>
        <p:spPr>
          <a:xfrm>
            <a:off x="914399" y="8792993"/>
            <a:ext cx="387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[1] Palmer, </a:t>
            </a:r>
            <a:r>
              <a:rPr lang="fr-FR" sz="1400" dirty="0"/>
              <a:t>J Bone Joint </a:t>
            </a:r>
            <a:r>
              <a:rPr lang="fr-FR" sz="1400" dirty="0" err="1"/>
              <a:t>Surg</a:t>
            </a:r>
            <a:r>
              <a:rPr lang="fr-FR" sz="1400" dirty="0"/>
              <a:t> Br, </a:t>
            </a:r>
            <a:r>
              <a:rPr lang="en-AU" sz="1400" dirty="0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0259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EB24-CA3F-4B2B-8C47-543514C9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732789"/>
            <a:ext cx="9016676" cy="46742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14 healthy participants.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8 x force sensitive resistors (FSRs) (</a:t>
            </a:r>
            <a:r>
              <a:rPr lang="en-AU" b="0" dirty="0" err="1"/>
              <a:t>Delsys</a:t>
            </a:r>
            <a:r>
              <a:rPr lang="en-AU" b="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2 x testing sessions (min. 3 day break).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3 x trials: upright kneeling (60 sec), reaching forward, back, left, right (5 sec).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With and without kneepads (</a:t>
            </a:r>
            <a:r>
              <a:rPr lang="en-AU" b="0" dirty="0" err="1"/>
              <a:t>Mechanix</a:t>
            </a:r>
            <a:r>
              <a:rPr lang="en-AU" b="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 err="1"/>
              <a:t>Matlab</a:t>
            </a:r>
            <a:r>
              <a:rPr lang="en-AU" b="0" dirty="0"/>
              <a:t> &amp; R for data analyses.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199E8-A99E-452E-AFFC-1ADA27896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397" y="318197"/>
            <a:ext cx="9016678" cy="1160592"/>
          </a:xfrm>
        </p:spPr>
        <p:txBody>
          <a:bodyPr/>
          <a:lstStyle/>
          <a:p>
            <a:r>
              <a:rPr lang="en-AU" dirty="0"/>
              <a:t>Method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424A4BB-79C1-4507-B04A-2A83BFA53BB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873" y="1839952"/>
            <a:ext cx="3556036" cy="27904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A2FE-13C4-4E15-BDD2-E743493E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3" b="16610"/>
          <a:stretch/>
        </p:blipFill>
        <p:spPr>
          <a:xfrm>
            <a:off x="11467873" y="4830866"/>
            <a:ext cx="3556036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6EE-563F-4B4C-B79A-66D66669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6A068-4BE3-41B1-83AE-37FD64FB0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b="8937"/>
          <a:stretch/>
        </p:blipFill>
        <p:spPr>
          <a:xfrm>
            <a:off x="317626" y="34063"/>
            <a:ext cx="2593096" cy="28613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E54B5-EE67-4945-922C-DA284A405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37" y="2873648"/>
            <a:ext cx="2892597" cy="3264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82249-029F-48FA-BBCA-7517112F2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42" y="47864"/>
            <a:ext cx="2892597" cy="3264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230BC-D3EE-4EDC-827E-328584343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172" y="2895423"/>
            <a:ext cx="3193168" cy="3603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6F79C-1E13-4576-B8FD-8F719F0F3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057" y="332635"/>
            <a:ext cx="3499972" cy="2514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0F6A1-386A-40FA-8431-998B72BF6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73" y="405495"/>
            <a:ext cx="3348767" cy="2405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55AB4D-9256-45F4-ACB0-C1006BC6E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0" y="3218479"/>
            <a:ext cx="3105724" cy="2231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A892A6-6FAD-4943-BC78-C9ECB4F3B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33" y="3321941"/>
            <a:ext cx="3575117" cy="2568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0DD31B-DB14-4081-B743-B4A042BF5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46" y="293536"/>
            <a:ext cx="3859257" cy="27727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F04DE7-F552-4A26-8ACB-89E294654A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6" y="5982875"/>
            <a:ext cx="4137526" cy="29726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7FC702-97DB-411A-89DE-B61125DC9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48" y="5982875"/>
            <a:ext cx="4137526" cy="29726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83093F-1DE1-4F71-B1A4-59822F01C4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50" y="6112209"/>
            <a:ext cx="3859257" cy="2772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759D79-8B95-4601-A6B5-46C37B4E26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34" y="6266459"/>
            <a:ext cx="3495706" cy="25115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4FDCC6-A19C-41EC-9E46-1548EDFDD8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41" y="3170374"/>
            <a:ext cx="3575117" cy="2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4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BB1D9AE-3E56-40A5-83FF-958D9BA0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r="4113"/>
          <a:stretch/>
        </p:blipFill>
        <p:spPr>
          <a:xfrm>
            <a:off x="252595" y="1514331"/>
            <a:ext cx="10110605" cy="64470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66B77-D58E-4646-9FFC-C71D2A3A1588}"/>
              </a:ext>
            </a:extLst>
          </p:cNvPr>
          <p:cNvSpPr txBox="1"/>
          <p:nvPr/>
        </p:nvSpPr>
        <p:spPr>
          <a:xfrm>
            <a:off x="325747" y="228517"/>
            <a:ext cx="9964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Change in proportion of FSR activation between sessions 1 and 2</a:t>
            </a:r>
            <a:endParaRPr lang="en-AU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170AD-3300-4E21-8406-0718037C6FAF}"/>
              </a:ext>
            </a:extLst>
          </p:cNvPr>
          <p:cNvSpPr txBox="1"/>
          <p:nvPr/>
        </p:nvSpPr>
        <p:spPr>
          <a:xfrm>
            <a:off x="398900" y="1427518"/>
            <a:ext cx="107289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0A31-1E21-4A37-902E-DF47F811CF1D}"/>
              </a:ext>
            </a:extLst>
          </p:cNvPr>
          <p:cNvSpPr txBox="1"/>
          <p:nvPr/>
        </p:nvSpPr>
        <p:spPr>
          <a:xfrm>
            <a:off x="5368475" y="1427518"/>
            <a:ext cx="2052636" cy="5316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Knee pads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F7B7D-4029-4C53-ADF1-9118F62CCCCE}"/>
              </a:ext>
            </a:extLst>
          </p:cNvPr>
          <p:cNvSpPr txBox="1"/>
          <p:nvPr/>
        </p:nvSpPr>
        <p:spPr>
          <a:xfrm>
            <a:off x="10777728" y="1731264"/>
            <a:ext cx="4973391" cy="624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u="sng" dirty="0">
                <a:solidFill>
                  <a:schemeClr val="bg1"/>
                </a:solidFill>
              </a:rPr>
              <a:t>Bare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No significant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r>
              <a:rPr lang="en-AU" b="1" u="sng" dirty="0">
                <a:solidFill>
                  <a:schemeClr val="bg1"/>
                </a:solidFill>
              </a:rPr>
              <a:t>Knee pads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Significant changes at sensor </a:t>
            </a:r>
            <a:r>
              <a:rPr lang="en-AU" i="1" dirty="0">
                <a:solidFill>
                  <a:schemeClr val="bg1"/>
                </a:solidFill>
              </a:rPr>
              <a:t>b</a:t>
            </a:r>
            <a:r>
              <a:rPr lang="en-AU" dirty="0">
                <a:solidFill>
                  <a:schemeClr val="bg1"/>
                </a:solidFill>
              </a:rPr>
              <a:t> for upright kneeling, left and right reaching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Variability in knee pad placement likely cause for change in loading.</a:t>
            </a:r>
          </a:p>
          <a:p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9A565AF-984C-40B8-9882-4745B16D8B4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00" y="5226658"/>
            <a:ext cx="2164393" cy="169839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ED9DF-42CE-41CC-A5EF-909F10001EBD}"/>
              </a:ext>
            </a:extLst>
          </p:cNvPr>
          <p:cNvSpPr txBox="1"/>
          <p:nvPr/>
        </p:nvSpPr>
        <p:spPr>
          <a:xfrm>
            <a:off x="2826443" y="8293083"/>
            <a:ext cx="508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 – forward; L – left; U – upright; R – right; B – Back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431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65B26B-0434-4A5C-B546-534EA78D8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24" y="3162103"/>
            <a:ext cx="13717914" cy="2819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E25A9-8DAD-4624-B05F-0F3DDA2783BC}"/>
              </a:ext>
            </a:extLst>
          </p:cNvPr>
          <p:cNvSpPr txBox="1"/>
          <p:nvPr/>
        </p:nvSpPr>
        <p:spPr>
          <a:xfrm>
            <a:off x="1258724" y="2512606"/>
            <a:ext cx="2052636" cy="5316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Knee pads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03BD8-3B2C-4478-988E-61DE5B098272}"/>
              </a:ext>
            </a:extLst>
          </p:cNvPr>
          <p:cNvSpPr txBox="1"/>
          <p:nvPr/>
        </p:nvSpPr>
        <p:spPr>
          <a:xfrm>
            <a:off x="1258724" y="6196059"/>
            <a:ext cx="5084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Sn – session; Vis – visualisation 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308D9-A0C8-4459-B5E7-24FBB7236A24}"/>
              </a:ext>
            </a:extLst>
          </p:cNvPr>
          <p:cNvSpPr txBox="1"/>
          <p:nvPr/>
        </p:nvSpPr>
        <p:spPr>
          <a:xfrm>
            <a:off x="2002419" y="7925835"/>
            <a:ext cx="2296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All FSR Activation: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C8694-7738-435B-AC98-6469FCFDD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5" y="7464436"/>
            <a:ext cx="1679564" cy="1679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7309B2-ECB4-43D9-8E1F-E62D8F01355A}"/>
              </a:ext>
            </a:extLst>
          </p:cNvPr>
          <p:cNvSpPr txBox="1"/>
          <p:nvPr/>
        </p:nvSpPr>
        <p:spPr>
          <a:xfrm>
            <a:off x="2002419" y="8399313"/>
            <a:ext cx="1077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hlinkClick r:id="rId4"/>
              </a:rPr>
              <a:t>github.com/simon-thwaites/ABC12-2021_Kneeling_GitHub/tree/main/Supplementary-Material</a:t>
            </a:r>
            <a:r>
              <a:rPr lang="en-A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7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2F42-4FD8-4BD4-9CAD-24AD7018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7FC6-67CE-4915-A5CC-664BD19DF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Developed a technique for visualising the loading of the knee.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0" dirty="0"/>
              <a:t>Knee pads reduced repeatability of the technique. 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94B59-A3DB-4C44-B6B6-8B10314F1111}"/>
              </a:ext>
            </a:extLst>
          </p:cNvPr>
          <p:cNvSpPr txBox="1"/>
          <p:nvPr/>
        </p:nvSpPr>
        <p:spPr>
          <a:xfrm>
            <a:off x="2002419" y="79258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More here: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F5A37C-821C-4211-A954-17B6369353C7}"/>
              </a:ext>
            </a:extLst>
          </p:cNvPr>
          <p:cNvSpPr txBox="1"/>
          <p:nvPr/>
        </p:nvSpPr>
        <p:spPr>
          <a:xfrm>
            <a:off x="2002419" y="8399313"/>
            <a:ext cx="1077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hlinkClick r:id="rId3"/>
              </a:rPr>
              <a:t>github.com/</a:t>
            </a:r>
            <a:r>
              <a:rPr lang="en-AU" sz="1600" dirty="0" err="1">
                <a:hlinkClick r:id="rId3"/>
              </a:rPr>
              <a:t>simon</a:t>
            </a:r>
            <a:r>
              <a:rPr lang="en-AU" sz="1600" dirty="0">
                <a:hlinkClick r:id="rId3"/>
              </a:rPr>
              <a:t>-thwaites/ABC12-2021_Kneeling_GitHub</a:t>
            </a:r>
            <a:r>
              <a:rPr lang="en-AU" sz="16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806406-74AC-4E7A-86AF-D6151B96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5" y="7486163"/>
            <a:ext cx="1679564" cy="16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946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University of Adelaide Master PPT v1.2.potx" id="{48054491-02D3-4B7D-AD03-7D043E95656E}" vid="{C7D2B556-63B3-4B06-A8A2-81ED0CAACD03}"/>
    </a:ext>
  </a:extLst>
</a:theme>
</file>

<file path=ppt/theme/theme2.xml><?xml version="1.0" encoding="utf-8"?>
<a:theme xmlns:a="http://schemas.openxmlformats.org/drawingml/2006/main" name="Blue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University of Adelaide Master PPT v1.2.potx" id="{48054491-02D3-4B7D-AD03-7D043E95656E}" vid="{9E42A172-F903-4BC8-8603-AC30A634420A}"/>
    </a:ext>
  </a:extLst>
</a:theme>
</file>

<file path=ppt/theme/theme3.xml><?xml version="1.0" encoding="utf-8"?>
<a:theme xmlns:a="http://schemas.openxmlformats.org/drawingml/2006/main" name="Cover Master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University of Adelaide Master PPT v1.2.potx" id="{48054491-02D3-4B7D-AD03-7D043E95656E}" vid="{D5315B31-8F10-4CE2-9B44-9DA87AC0D03C}"/>
    </a:ext>
  </a:extLst>
</a:theme>
</file>

<file path=ppt/theme/theme4.xml><?xml version="1.0" encoding="utf-8"?>
<a:theme xmlns:a="http://schemas.openxmlformats.org/drawingml/2006/main" name="Content Master Blue">
  <a:themeElements>
    <a:clrScheme name="Adelaide Uni">
      <a:dk1>
        <a:srgbClr val="102535"/>
      </a:dk1>
      <a:lt1>
        <a:sysClr val="window" lastClr="FFFFFF"/>
      </a:lt1>
      <a:dk2>
        <a:srgbClr val="102535"/>
      </a:dk2>
      <a:lt2>
        <a:srgbClr val="FFFFFF"/>
      </a:lt2>
      <a:accent1>
        <a:srgbClr val="102535"/>
      </a:accent1>
      <a:accent2>
        <a:srgbClr val="ED1C2E"/>
      </a:accent2>
      <a:accent3>
        <a:srgbClr val="005A9C"/>
      </a:accent3>
      <a:accent4>
        <a:srgbClr val="B38808"/>
      </a:accent4>
      <a:accent5>
        <a:srgbClr val="D40000"/>
      </a:accent5>
      <a:accent6>
        <a:srgbClr val="F8D05E"/>
      </a:accent6>
      <a:hlink>
        <a:srgbClr val="005A9C"/>
      </a:hlink>
      <a:folHlink>
        <a:srgbClr val="D4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University of Adelaide Master PPT v1.2.potx" id="{48054491-02D3-4B7D-AD03-7D043E95656E}" vid="{FFF73E16-5642-49E9-AE32-058D4CB274C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43F49A70D084D81A942B88B9538CB" ma:contentTypeVersion="10" ma:contentTypeDescription="Create a new document." ma:contentTypeScope="" ma:versionID="30867366b0d3dfe91de96792dbe2cf50">
  <xsd:schema xmlns:xsd="http://www.w3.org/2001/XMLSchema" xmlns:xs="http://www.w3.org/2001/XMLSchema" xmlns:p="http://schemas.microsoft.com/office/2006/metadata/properties" xmlns:ns2="bc9d5346-1350-42a6-9926-cd23769c77bb" targetNamespace="http://schemas.microsoft.com/office/2006/metadata/properties" ma:root="true" ma:fieldsID="642517cb0402169c3800b80605f8b938" ns2:_="">
    <xsd:import namespace="bc9d5346-1350-42a6-9926-cd23769c77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9d5346-1350-42a6-9926-cd23769c7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B3CED0-F828-45F2-B226-746F47C67D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9d5346-1350-42a6-9926-cd23769c77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F4FD92-9BA4-4E22-9AB4-4D7440A75C22}">
  <ds:schemaRefs>
    <ds:schemaRef ds:uri="bc9d5346-1350-42a6-9926-cd23769c77b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D490C1-8833-4249-8BD3-5849AD364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uoa-powerpoint-template</Template>
  <TotalTime>4007</TotalTime>
  <Words>315</Words>
  <Application>Microsoft Office PowerPoint</Application>
  <PresentationFormat>Custom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White Master</vt:lpstr>
      <vt:lpstr>Blue Master</vt:lpstr>
      <vt:lpstr>Cover Master</vt:lpstr>
      <vt:lpstr>Content Master Blue</vt:lpstr>
      <vt:lpstr>Kneeling tasks with and without knee pads: repeatability and loading visualisation</vt:lpstr>
      <vt:lpstr>Motivation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Thwaites</dc:creator>
  <cp:lastModifiedBy>Simon Thwaites</cp:lastModifiedBy>
  <cp:revision>44</cp:revision>
  <dcterms:created xsi:type="dcterms:W3CDTF">2021-11-08T05:00:42Z</dcterms:created>
  <dcterms:modified xsi:type="dcterms:W3CDTF">2021-11-15T01:07:31Z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0x01010063843F49A70D084D81A942B88B9538CB</vt:lpwstr>
  </property>
  <property fmtid="{D5CDD505-2E9C-101B-9397-08002B2CF9AE}" pid="3" name="Order">
    <vt:r8>7281600</vt:r8>
  </property>
  <property fmtid="{D5CDD505-2E9C-101B-9397-08002B2CF9AE}" pid="4" name="_ExtendedDescription">
    <vt:lpwstr/>
  </property>
  <property fmtid="{D5CDD505-2E9C-101B-9397-08002B2CF9AE}" pid="5" name="ComplianceAssetId">
    <vt:lpwstr/>
  </property>
</Properties>
</file>